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6"/>
  </p:notesMasterIdLst>
  <p:sldIdLst>
    <p:sldId id="256" r:id="rId2"/>
    <p:sldId id="260" r:id="rId3"/>
    <p:sldId id="261" r:id="rId4"/>
    <p:sldId id="262" r:id="rId5"/>
    <p:sldId id="263" r:id="rId6"/>
    <p:sldId id="265" r:id="rId7"/>
    <p:sldId id="266" r:id="rId8"/>
    <p:sldId id="267" r:id="rId9"/>
    <p:sldId id="268" r:id="rId10"/>
    <p:sldId id="271" r:id="rId11"/>
    <p:sldId id="269" r:id="rId12"/>
    <p:sldId id="272" r:id="rId13"/>
    <p:sldId id="270" r:id="rId14"/>
    <p:sldId id="273" r:id="rId15"/>
    <p:sldId id="274" r:id="rId16"/>
    <p:sldId id="275" r:id="rId17"/>
    <p:sldId id="276" r:id="rId18"/>
    <p:sldId id="278" r:id="rId19"/>
    <p:sldId id="277" r:id="rId20"/>
    <p:sldId id="279" r:id="rId21"/>
    <p:sldId id="280" r:id="rId22"/>
    <p:sldId id="281" r:id="rId23"/>
    <p:sldId id="282" r:id="rId24"/>
    <p:sldId id="283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69231" autoAdjust="0"/>
  </p:normalViewPr>
  <p:slideViewPr>
    <p:cSldViewPr snapToGrid="0">
      <p:cViewPr varScale="1">
        <p:scale>
          <a:sx n="79" d="100"/>
          <a:sy n="79" d="100"/>
        </p:scale>
        <p:origin x="180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34A5E5-AD51-48D4-9CE8-0D0E5357D79F}" type="datetimeFigureOut">
              <a:rPr lang="ko-KR" altLang="en-US" smtClean="0"/>
              <a:t>2021-12-29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54969-3AA5-4060-8E3E-D308FEC261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701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이번에는 플랫 디자인이 무엇이고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플랫 디자인을 웹 디자인에 어떻게 활용할 수 있는지 보자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54969-3AA5-4060-8E3E-D308FEC2614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1126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아이콘을 삽입할 때도 예전에는 테두리를 꾸미고 그림자를 넣는 등 입체 효과를 만들기 위해 노력했지만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플랫 디자인은 입체 효과는 최대한 줄이면서 단순히 사각 형태로 삽입하거나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텍스트와 이미지를 같이 겹쳐 놓는 오버레이 형태로 배치해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시각 효과와 더불어 주목도를 높이는데 초점을 맞춤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https://ggcr.kr/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54969-3AA5-4060-8E3E-D308FEC2614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177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플랫 디자인에서 색상은 중요한 역할을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그러나 너무 많은 색상을 사용하면 오히려 복잡해 보이고 혼란을 줄 수 있기 때문에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색상 사용은  최소화 하는 것이 좋음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단순한 도형을 사용하는 대신 밝고 화려한 색상을 선택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일반적으로 플랫 디자인의 웹 사이트는 </a:t>
            </a:r>
            <a:r>
              <a:rPr lang="en-US" altLang="ko-KR" dirty="0"/>
              <a:t>6 ~ 8</a:t>
            </a:r>
            <a:r>
              <a:rPr lang="ko-KR" altLang="en-US" dirty="0"/>
              <a:t>가지 색상을 메인 색상으로 사용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http://recruitsales.orionworld.com/ -&gt; </a:t>
            </a:r>
            <a:r>
              <a:rPr lang="ko-KR" altLang="en-US" dirty="0"/>
              <a:t>제과영업 이란</a:t>
            </a:r>
            <a:r>
              <a:rPr lang="en-US" altLang="ko-KR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54969-3AA5-4060-8E3E-D308FEC2614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989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플랫 디자인을 하려는데 메인 생삭을 고르기 어렵다면 </a:t>
            </a:r>
            <a:r>
              <a:rPr lang="en-US" altLang="ko-KR" dirty="0"/>
              <a:t>Flat UI Colors </a:t>
            </a:r>
            <a:r>
              <a:rPr lang="ko-KR" altLang="en-US" dirty="0"/>
              <a:t>사이트 </a:t>
            </a:r>
            <a:r>
              <a:rPr lang="en-US" altLang="ko-KR" dirty="0"/>
              <a:t>( https://flatuicolors.com/ ) </a:t>
            </a:r>
            <a:r>
              <a:rPr lang="ko-KR" altLang="en-US" dirty="0"/>
              <a:t>를 참고하면 좋음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54969-3AA5-4060-8E3E-D308FEC2614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5390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플랫 디자인은 디자인을 최대한 간결하게 표현하고 글자를 통해 의미를 전달함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그래서 글자를 활용한 디자인인 타이포그래피도 중요한 역할을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다만 화려한 특수 글꼴을 많이 사용하거나 글자에 효과를 많이 넣으면 앞에서 말한 </a:t>
            </a:r>
            <a:r>
              <a:rPr lang="en-US" altLang="ko-KR" dirty="0"/>
              <a:t>‘</a:t>
            </a:r>
            <a:r>
              <a:rPr lang="ko-KR" altLang="en-US" dirty="0"/>
              <a:t>직관성</a:t>
            </a:r>
            <a:r>
              <a:rPr lang="en-US" altLang="ko-KR" dirty="0"/>
              <a:t>＇</a:t>
            </a:r>
            <a:r>
              <a:rPr lang="ko-KR" altLang="en-US" dirty="0"/>
              <a:t>에 방해가 될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최근에는 플랫 디자인에 인상적인 문구를 강조해서 보여주는 </a:t>
            </a:r>
            <a:r>
              <a:rPr lang="en-US" altLang="ko-KR" dirty="0"/>
              <a:t>‘</a:t>
            </a:r>
            <a:r>
              <a:rPr lang="ko-KR" altLang="en-US" dirty="0"/>
              <a:t>빅 타이포그래피</a:t>
            </a:r>
            <a:r>
              <a:rPr lang="en-US" altLang="ko-KR" dirty="0"/>
              <a:t>＇</a:t>
            </a:r>
            <a:r>
              <a:rPr lang="ko-KR" altLang="en-US" dirty="0"/>
              <a:t>를 결합하여 사용하는 것이 인기를 끌고 있음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54969-3AA5-4060-8E3E-D308FEC2614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637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이번에는 또 다른 주류 디자인에 대해서 보자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구글에서 시작한 머티리얼 디자인은 플랫 디자인의 하나로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이제 구글 서비스나 안드로이드 개발에서 뿐만 아니라 웹 디자인에서도 많이 사용하고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ㅡㅡ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머티리얼 디자인은 다음과 같음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머티리얼 디자인은 디자인만 봐도 이것은 구글과 관련된 디자인이구나 하고  사용자들이 인식할 수 있도록 구글 서비스나 안드로이드에서 일관되괴 사용하고 있음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54969-3AA5-4060-8E3E-D308FEC2614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4782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구글 플레이 사이트가 머티리얼 디자인과 플랫 디자인이 적용된 사이트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ㅡㅡ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머티리얼 디자인과 플랫 디자인의 차이는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머티리얼 디자인은 평면에 가상의 빛을 이용한 입체 효과를 추가해 공간감과 입체감을 부여한다는 것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또한 버튼이나 요소의 가장자리에 그림자 효과를 추가해 마치 입체 사물을 만지는 듯한 효과를 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ㅡㅡ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https://material.io/design (</a:t>
            </a:r>
            <a:r>
              <a:rPr lang="ko-KR" altLang="en-US" dirty="0"/>
              <a:t> 구글에서 머티리얼 디자인 검색 </a:t>
            </a:r>
            <a:r>
              <a:rPr lang="en-US" altLang="ko-KR" dirty="0"/>
              <a:t>) </a:t>
            </a:r>
            <a:r>
              <a:rPr lang="ko-KR" altLang="en-US" dirty="0"/>
              <a:t>사이트에 접속하면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머티리얼 디자인 소개뿐만 아니라 디자인 방법</a:t>
            </a:r>
            <a:r>
              <a:rPr lang="en-US" altLang="ko-KR" dirty="0"/>
              <a:t>, </a:t>
            </a:r>
            <a:r>
              <a:rPr lang="ko-KR" altLang="en-US" dirty="0"/>
              <a:t>웹이나 웹 화면에서 사용할 수 있는 다양한 예시들을 찾을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ㅡㅡ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또한 구글은 매년 머티리얼 디자인 어워드를 선정하고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https://design.google/library/material-design-awards-2019/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ㅡㅡ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머티리얼 디자인 개념은 모바일용 안드로이드 앱 개발에서 출발했지만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구글 서비스 사이트 전반에 걸쳐 사용됨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그리고 다른 디자이너들도 머티리얼 디자인을 쉽게 적용하고 활용하도록 </a:t>
            </a:r>
            <a:r>
              <a:rPr lang="en-US" altLang="ko-KR" dirty="0"/>
              <a:t>‘</a:t>
            </a:r>
            <a:r>
              <a:rPr lang="ko-KR" altLang="en-US" dirty="0"/>
              <a:t>머티리얼 디자인 라이트</a:t>
            </a:r>
            <a:r>
              <a:rPr lang="en-US" altLang="ko-KR" dirty="0"/>
              <a:t>(Material Design Lite; MDL)’ </a:t>
            </a:r>
            <a:r>
              <a:rPr lang="ko-KR" altLang="en-US" dirty="0"/>
              <a:t>이라는 라이브러리를 제공함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머티리얼 디자인 라이트 소스를 다운 받거나 자세히 살펴 보고 싶으면</a:t>
            </a:r>
            <a:r>
              <a:rPr lang="en-US" altLang="ko-KR" dirty="0"/>
              <a:t> getmdl.io </a:t>
            </a:r>
            <a:r>
              <a:rPr lang="ko-KR" altLang="en-US" dirty="0"/>
              <a:t>사이트 가서 보기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54969-3AA5-4060-8E3E-D308FEC2614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725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이번에는 마지막으로 또 다른 주류 디자인을 배우자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페이스북이나 핀터레스트 등 한꺼번에 많은 양의 정보를 표시해야하는 사이트에서는 내용을 카테고리별로 묶어 일부 내용만 표시하고 필요할 때 전체 내용을 펼쳐 보도록 디자인함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다음과 같이 담고 있는 정보량에 따라 카드 크기가 자유롭게 조절되어 컨텐츠에 좀 더 집중할 수 있도록 디자인한 방식을 카드형 디자인 </a:t>
            </a:r>
            <a:r>
              <a:rPr lang="en-US" altLang="ko-KR" dirty="0"/>
              <a:t>( Card-Based Design ) </a:t>
            </a:r>
            <a:r>
              <a:rPr lang="ko-KR" altLang="en-US" dirty="0"/>
              <a:t>이라고 함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54969-3AA5-4060-8E3E-D308FEC2614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1171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가장 기본적인 카드 디자인은 다음과 같음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54969-3AA5-4060-8E3E-D308FEC2614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1679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디자인도 카드 디자인임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54969-3AA5-4060-8E3E-D308FEC2614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2249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인스타그램이나 핀터레스트의 디자인도 마찬가지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54969-3AA5-4060-8E3E-D308FEC2614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450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플랫 디자인은 플랫</a:t>
            </a:r>
            <a:r>
              <a:rPr lang="en-US" altLang="ko-KR" dirty="0"/>
              <a:t>(Flat) </a:t>
            </a:r>
            <a:r>
              <a:rPr lang="ko-KR" altLang="en-US" dirty="0"/>
              <a:t>이라는 이름에서 느낄 수 있듯 </a:t>
            </a:r>
            <a:r>
              <a:rPr lang="en-US" altLang="ko-KR" dirty="0"/>
              <a:t>‘</a:t>
            </a:r>
            <a:r>
              <a:rPr lang="ko-KR" altLang="en-US" dirty="0"/>
              <a:t>평평</a:t>
            </a:r>
            <a:r>
              <a:rPr lang="en-US" altLang="ko-KR" dirty="0"/>
              <a:t>’</a:t>
            </a:r>
            <a:r>
              <a:rPr lang="ko-KR" altLang="en-US" dirty="0"/>
              <a:t>하고 </a:t>
            </a:r>
            <a:r>
              <a:rPr lang="en-US" altLang="ko-KR" dirty="0"/>
              <a:t>‘</a:t>
            </a:r>
            <a:r>
              <a:rPr lang="ko-KR" altLang="en-US" dirty="0"/>
              <a:t>납작</a:t>
            </a:r>
            <a:r>
              <a:rPr lang="en-US" altLang="ko-KR" dirty="0"/>
              <a:t>＇</a:t>
            </a:r>
            <a:r>
              <a:rPr lang="ko-KR" altLang="en-US" dirty="0"/>
              <a:t>한 디자인을 말함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/>
              <a:t>납작하다</a:t>
            </a:r>
            <a:r>
              <a:rPr lang="en-US" altLang="ko-KR" dirty="0"/>
              <a:t>’</a:t>
            </a:r>
            <a:r>
              <a:rPr lang="ko-KR" altLang="en-US" dirty="0"/>
              <a:t>는 것은 디자인에서 깊이</a:t>
            </a:r>
            <a:r>
              <a:rPr lang="en-US" altLang="ko-KR" dirty="0"/>
              <a:t>(Depth)</a:t>
            </a:r>
            <a:r>
              <a:rPr lang="ko-KR" altLang="en-US" dirty="0"/>
              <a:t>를 제거해 입체감을 없앴다는 의미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여기서 말하는 깊이란 그림자와 경사</a:t>
            </a:r>
            <a:r>
              <a:rPr lang="en-US" altLang="ko-KR" dirty="0"/>
              <a:t>, </a:t>
            </a:r>
            <a:r>
              <a:rPr lang="ko-KR" altLang="en-US" dirty="0"/>
              <a:t>그라데이션 등 컨텐츠를 입체적으로 보이기 위해 사용하는 여러 가지 시각 효과를 통들어 말함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플랫 디자인이란 컨텐츠에 입체감을 주는 시각 효과를 제거하고 단순하게 표현하는 기법으로</a:t>
            </a:r>
            <a:r>
              <a:rPr lang="en-US" altLang="ko-KR" dirty="0"/>
              <a:t>, </a:t>
            </a:r>
            <a:r>
              <a:rPr lang="ko-KR" altLang="en-US" dirty="0"/>
              <a:t>웹 사이트 뿐만 아니라 모바일 앱이나 프로그램 </a:t>
            </a:r>
            <a:r>
              <a:rPr lang="en-US" altLang="ko-KR" dirty="0"/>
              <a:t>UI</a:t>
            </a:r>
            <a:r>
              <a:rPr lang="ko-KR" altLang="en-US" dirty="0"/>
              <a:t>에 적용하기에도 용이함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ㅡㅡ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윈도우의 시작 화면이 플랫 디자인을 적용해 간결하고 심플하게 </a:t>
            </a:r>
            <a:r>
              <a:rPr lang="en-US" altLang="ko-KR" dirty="0"/>
              <a:t>UI</a:t>
            </a:r>
            <a:r>
              <a:rPr lang="ko-KR" altLang="en-US" dirty="0"/>
              <a:t>를 구성했음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54969-3AA5-4060-8E3E-D308FEC2614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2347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마지막으로 네이버 </a:t>
            </a:r>
            <a:r>
              <a:rPr lang="ko-KR" altLang="en-US" dirty="0"/>
              <a:t>영화에서 영화 순위 부분도 카드 디자인의 </a:t>
            </a:r>
            <a:r>
              <a:rPr lang="ko-KR" altLang="en-US"/>
              <a:t>한 예임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54969-3AA5-4060-8E3E-D308FEC2614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9503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카드형 디자인의 장점으로는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첫 번째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컨텐츠 중심의 박스 형태로 시선 사로잡기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bg1"/>
                </a:solidFill>
              </a:rPr>
              <a:t>ㅡㅡ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bg1"/>
                </a:solidFill>
              </a:rPr>
              <a:t>컨텐츠가 박스로 분리되어 있기 때문에 텍스트가 죽 나열되어 있는 사이트보다 훨씬 많은 양의 저오를 한눈에 파악하기 쉬움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bg1"/>
                </a:solidFill>
              </a:rPr>
              <a:t>그래서 정보 중심의 사이트를 만들 때 좋음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/>
                </a:solidFill>
              </a:rPr>
              <a:t>https://www.pinterest.co.kr/ -&gt; regular expressions </a:t>
            </a:r>
            <a:r>
              <a:rPr lang="ko-KR" altLang="en-US" sz="1200" dirty="0">
                <a:solidFill>
                  <a:schemeClr val="bg1"/>
                </a:solidFill>
              </a:rPr>
              <a:t>검색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54969-3AA5-4060-8E3E-D308FEC2614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793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두 번째</a:t>
            </a:r>
            <a:r>
              <a:rPr lang="en-US" altLang="ko-KR" dirty="0"/>
              <a:t>,</a:t>
            </a:r>
            <a:r>
              <a:rPr lang="ko-KR" altLang="en-US" dirty="0"/>
              <a:t> 레이아웃을 자유자재로 바꿀 수 있음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bg1"/>
                </a:solidFill>
              </a:rPr>
              <a:t>ㅡㅡ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bg1"/>
                </a:solidFill>
              </a:rPr>
              <a:t>카드 단위로 정보가 모여있기 때문에 화면의 너비에 따라 자유자재로 레이아웃을 바꾸기 쉬움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/>
                </a:solidFill>
              </a:rPr>
              <a:t>www.ebs.co.kr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54969-3AA5-4060-8E3E-D308FEC2614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9873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세 번째</a:t>
            </a:r>
            <a:r>
              <a:rPr lang="en-US" altLang="ko-KR" dirty="0"/>
              <a:t>,</a:t>
            </a:r>
            <a:r>
              <a:rPr lang="ko-KR" altLang="en-US" dirty="0"/>
              <a:t> 지나친 스크롤을 줄일 수 있음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bg1"/>
                </a:solidFill>
              </a:rPr>
              <a:t>ㅡㅡ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bg1"/>
                </a:solidFill>
              </a:rPr>
              <a:t>일반적인 웹 사이트는 내용을 한 번에 모두 표시하기 때문에 내용이 많으면 아래쪽 내용을 보기 위해 계속 스크롤을 내려야 하는 불편함이 있음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bg1"/>
                </a:solidFill>
              </a:rPr>
              <a:t>카드형 디자인을 사용하면ㅇ 컨텐츠를 카드 안에 넣고 접어서 표현할 수 있기 때문에 불필요한 스크롤을 줄 일 수 있음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/>
                </a:solidFill>
              </a:rPr>
              <a:t>www.ebs.co.kr -&gt; </a:t>
            </a:r>
            <a:r>
              <a:rPr lang="ko-KR" altLang="en-US" sz="1200" dirty="0">
                <a:solidFill>
                  <a:schemeClr val="bg1"/>
                </a:solidFill>
              </a:rPr>
              <a:t>고객센터 </a:t>
            </a:r>
            <a:r>
              <a:rPr lang="en-US" altLang="ko-KR" sz="1200" dirty="0">
                <a:solidFill>
                  <a:schemeClr val="bg1"/>
                </a:solidFill>
              </a:rPr>
              <a:t>-&gt; </a:t>
            </a:r>
            <a:r>
              <a:rPr lang="ko-KR" altLang="en-US" sz="1200" dirty="0">
                <a:solidFill>
                  <a:schemeClr val="bg1"/>
                </a:solidFill>
              </a:rPr>
              <a:t>자주 묻는 질문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54969-3AA5-4060-8E3E-D308FEC2614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6158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카드형 디자인의 단점도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ㅡㅡ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사용자 입장에서는 계속 비슷한 사이트를 보게되므로 금방 질릴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또한 내용이 꽤 많은 카드를 </a:t>
            </a:r>
            <a:r>
              <a:rPr lang="en-US" altLang="ko-KR" dirty="0"/>
              <a:t>2</a:t>
            </a:r>
            <a:r>
              <a:rPr lang="ko-KR" altLang="en-US" dirty="0"/>
              <a:t>열이나 </a:t>
            </a:r>
            <a:r>
              <a:rPr lang="en-US" altLang="ko-KR" dirty="0"/>
              <a:t>3</a:t>
            </a:r>
            <a:r>
              <a:rPr lang="ko-KR" altLang="en-US" dirty="0"/>
              <a:t>열로 배치하면 한 번에 훑어보기가 쉽지 않음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또한 접어서 표현한 경우 여러 컨텐츠를 비교하면서 보려면 접힌 카드를 일일이 열어 봐야하는 번거로움이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ㅡㅡ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카드형 디자인은 여러 컨텐츠를 목록처럼 나열하는 페이지에 적합한 형태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목록으로 나열하는 대신 목록의 각 항목을 카드로 만드는 것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갤러리 사이트나 포트폴리오 사이트에는 카드형 디자인이 적합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ㅡㅡ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카드 안에 담아야 할 내용이 많거나 컨텐츠를 비교해가며 훑어봐야 할 사이트에는 적합하지 않음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ㅡㅡ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CSS</a:t>
            </a:r>
            <a:r>
              <a:rPr lang="ko-KR" altLang="en-US" dirty="0"/>
              <a:t>에 자신 없으면 부트스트랩이나 머티리얼 디자인 라이트에서 제공하는 카드 디자인을 활용하면 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그러나 취업 준비를 위한 포폴을 만드는 시점에서는 이러한 카드 디자인을 직접 만들 수 있어야함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ㅡㅡ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/>
              <a:t>여기까지 플랫 디자인 관련된 이론 끝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54969-3AA5-4060-8E3E-D308FEC2614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058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인터넷이 보급되던 시기에는 사용자들이 웹 사이트 자체에 익숙하지 않기 때문에 메뉴에서 어느 부분을 클릭해야 하는지 눈에 띄게 만들어야했음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비교적 오래된 온라인 도서 구매 사이트 </a:t>
            </a:r>
            <a:r>
              <a:rPr lang="en-US" altLang="ko-KR" dirty="0"/>
              <a:t>yes24</a:t>
            </a:r>
            <a:r>
              <a:rPr lang="ko-KR" altLang="en-US" dirty="0"/>
              <a:t>를 보면 구매 영역을 강조하고 버튼까지 강조하는 색상을 사용했음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54969-3AA5-4060-8E3E-D308FEC2614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439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지금은 사정이 </a:t>
            </a:r>
            <a:r>
              <a:rPr lang="ko-KR" altLang="en-US"/>
              <a:t>많이 </a:t>
            </a:r>
            <a:r>
              <a:rPr lang="ko-KR" altLang="en-US" smtClean="0"/>
              <a:t>달라짐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버튼을 화려하게 꾸미지 않아도 사용자들은 어떤 것이 버튼인지 이미 잘 알고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그래서 최근에는 플랫 디자인이 자리를 잡았고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큰 이변이 없는한 웹 디자인의 주류 중 하나로 쭉 이어나갈 것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54969-3AA5-4060-8E3E-D308FEC2614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343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이제는 다양한 스마트 기기에서 웹을 중심으로 자료를 공유하고 웹에서 직접 작업도 수행함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웹이 단순히 정보를 보여주는곳이 아니라 특정 기능을 실행하는 기반 환경이 된 것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이것을 </a:t>
            </a:r>
            <a:r>
              <a:rPr lang="en-US" altLang="ko-KR" dirty="0"/>
              <a:t>‘</a:t>
            </a:r>
            <a:r>
              <a:rPr lang="ko-KR" altLang="en-US" dirty="0"/>
              <a:t>웹 플랫폼</a:t>
            </a:r>
            <a:r>
              <a:rPr lang="en-US" altLang="ko-KR" dirty="0"/>
              <a:t>‘ </a:t>
            </a:r>
            <a:r>
              <a:rPr lang="ko-KR" altLang="en-US" dirty="0"/>
              <a:t>이라고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이러한 시대의 흐름에 따라 </a:t>
            </a:r>
            <a:r>
              <a:rPr lang="en-US" altLang="ko-KR" dirty="0"/>
              <a:t>2014</a:t>
            </a:r>
            <a:r>
              <a:rPr lang="ko-KR" altLang="en-US" dirty="0"/>
              <a:t>년 </a:t>
            </a:r>
            <a:r>
              <a:rPr lang="en-US" altLang="ko-KR" dirty="0"/>
              <a:t>HTML5</a:t>
            </a:r>
            <a:r>
              <a:rPr lang="ko-KR" altLang="en-US" dirty="0"/>
              <a:t>가 나왔음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ㅡㅡ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웹 표준 기술을 사용하여 웹 사이트를 제작할 때는 포토샵으로 화려하게 만든 이미지 대신 </a:t>
            </a:r>
            <a:r>
              <a:rPr lang="en-US" altLang="ko-KR" dirty="0"/>
              <a:t>HTML5</a:t>
            </a:r>
            <a:r>
              <a:rPr lang="ko-KR" altLang="en-US" dirty="0"/>
              <a:t>의 </a:t>
            </a:r>
            <a:r>
              <a:rPr lang="en-US" altLang="ko-KR" dirty="0"/>
              <a:t>Canvas </a:t>
            </a:r>
            <a:r>
              <a:rPr lang="ko-KR" altLang="en-US" dirty="0"/>
              <a:t>나 </a:t>
            </a:r>
            <a:r>
              <a:rPr lang="en-US" altLang="ko-KR" dirty="0"/>
              <a:t>SVG</a:t>
            </a:r>
            <a:r>
              <a:rPr lang="ko-KR" altLang="en-US" dirty="0"/>
              <a:t>로 만든 간결한 이미지를 사용함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그리고 모든 기기에서 동작할 수 있도록 </a:t>
            </a:r>
            <a:r>
              <a:rPr lang="en-US" altLang="ko-KR" dirty="0"/>
              <a:t>CSS</a:t>
            </a:r>
            <a:r>
              <a:rPr lang="ko-KR" altLang="en-US" dirty="0"/>
              <a:t>나 자바스크립트로 처리함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웹 표준에 맞춰 사이트를 제작할 때 플랫 디자인을 사용하면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로딩 시간도 줄어들고 대부분의 기기에서 동일하게 보이는 디자인을 만들 수 있음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54969-3AA5-4060-8E3E-D308FEC2614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206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플랫 디자인이 대중화되기 전에 많이 사용한 디자인이 스큐어모피즘 디자인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스큐어모피즘 디자인이란 다음과 같음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스큐어모피즘을 쉽게 얘기하면 사용자가 익숙하게 사용해온 것들에 대한 경험을 디지털 환경에서도 똑같이 느낄 수 있게 디자인하는 것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54969-3AA5-4060-8E3E-D308FEC2614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780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스큐어모피즘 디자인의 예로 </a:t>
            </a:r>
            <a:r>
              <a:rPr lang="en-US" altLang="ko-KR" dirty="0"/>
              <a:t>https://eastafricanbakery.com/ </a:t>
            </a:r>
            <a:r>
              <a:rPr lang="ko-KR" altLang="en-US" dirty="0"/>
              <a:t>사이트로 들어가보자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실물을 그대로 옮겨 온것 같은 이미지들과 컨텐츠 구성이 눈에 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이렇게 실물을 보는 듯하게 디자인하면 사용자들에게 강한 인상을 주고 한 번 더 눈길을 끌 수 있음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54969-3AA5-4060-8E3E-D308FEC2614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680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이런 실제 피아노를 보는 듯한 </a:t>
            </a:r>
            <a:r>
              <a:rPr lang="en-US" altLang="ko-KR" dirty="0"/>
              <a:t>UI</a:t>
            </a:r>
            <a:r>
              <a:rPr lang="ko-KR" altLang="en-US" dirty="0"/>
              <a:t>도 스큐어모피즘 디자인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스큐어모피즘은 지금은 잘 적용하지 않는 디자인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스큐어모피즘 디자인의 유행이 지난 이유는 기능보다 장식적인 요소에 치중하다 보니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정말 중요한 내용을 표시해야 할 공간을 쓸데없이 차지하기도 하고 페이지 로딩 시간도 더 걸렸음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지금은 </a:t>
            </a:r>
            <a:r>
              <a:rPr lang="en-US" altLang="ko-KR" dirty="0"/>
              <a:t>PC</a:t>
            </a:r>
            <a:r>
              <a:rPr lang="ko-KR" altLang="en-US" dirty="0"/>
              <a:t> 뿐 아니라 다양한 기기에서 웹 사이트에 접속하기 때문에 모든 기기를 고려해서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시각적인 부분을 디자인하기란 불가능에 가까움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이에 반에 플랫 디자인은 단순하고 전달해야할 정보만 전달하도록 디자인하기 때문에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다양한 기기를 고려할 수 있고 디자인에 시간도 그리 오래 걸리지 않아 대안처럼 떠올라 웹 디자인의 주류가 됬음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ㅡㅡ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책 디자인을 예로 들면 </a:t>
            </a:r>
            <a:r>
              <a:rPr lang="en-US" altLang="ko-KR" dirty="0"/>
              <a:t>Head First </a:t>
            </a:r>
            <a:r>
              <a:rPr lang="ko-KR" altLang="en-US" dirty="0"/>
              <a:t>시리즈가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나중에 서점가서 </a:t>
            </a:r>
            <a:r>
              <a:rPr lang="en-US" altLang="ko-KR" dirty="0"/>
              <a:t>Head First </a:t>
            </a:r>
            <a:r>
              <a:rPr lang="ko-KR" altLang="en-US" dirty="0"/>
              <a:t>시리즈 책을 한번 봐보길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오글거리면서도 오래된 디자인이다 라는 느낌이 들지만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여기에 현대적인 디자인 요소를 적용하면 얼마든 모던한 디자인으로 탈바꿈 할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ㅡㅡ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메타버스가 점점 떠오르고 있는데 메타버스가 일상에 퍼질 시기에는 스큐어모피즘 디자인이 다시 되돌아올 것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54969-3AA5-4060-8E3E-D308FEC2614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91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플랫 디자인으로 만든 사이트는 사용자의 시선을 분산시킬 수 있는 복잡한 요소를 빼고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중요한 것만 남기기 때문에 컨텐츠에 집중할 수 있는 장점이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ㅡㅡ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따라서 다음 </a:t>
            </a:r>
            <a:r>
              <a:rPr lang="en-US" altLang="ko-KR" dirty="0"/>
              <a:t>3</a:t>
            </a:r>
            <a:r>
              <a:rPr lang="ko-KR" altLang="en-US" dirty="0"/>
              <a:t>가지만 잘 지키면 성공적인 플랫 디자인을 할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ㅡㅡ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플랫 디자인에서 가장 중요하게 생각하는 것은 </a:t>
            </a:r>
            <a:r>
              <a:rPr lang="en-US" altLang="ko-KR" dirty="0"/>
              <a:t>‘</a:t>
            </a:r>
            <a:r>
              <a:rPr lang="ko-KR" altLang="en-US" dirty="0"/>
              <a:t>직관성</a:t>
            </a:r>
            <a:r>
              <a:rPr lang="en-US" altLang="ko-KR" dirty="0"/>
              <a:t>’</a:t>
            </a:r>
          </a:p>
          <a:p>
            <a:endParaRPr lang="en-US" altLang="ko-KR" dirty="0"/>
          </a:p>
          <a:p>
            <a:r>
              <a:rPr lang="ko-KR" altLang="en-US" dirty="0"/>
              <a:t>버튼이나 아이콘</a:t>
            </a:r>
            <a:r>
              <a:rPr lang="en-US" altLang="ko-KR" dirty="0"/>
              <a:t>, </a:t>
            </a:r>
            <a:r>
              <a:rPr lang="ko-KR" altLang="en-US" dirty="0"/>
              <a:t>내비게이션 등 여러 요소를 디자인할 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디자인 부연 설명을 하지 않아도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사용자가 직관적으로 이해해서</a:t>
            </a:r>
            <a:r>
              <a:rPr lang="en-US" altLang="ko-KR" dirty="0"/>
              <a:t> </a:t>
            </a:r>
            <a:r>
              <a:rPr lang="ko-KR" altLang="en-US" dirty="0"/>
              <a:t>클릭하거나 탭할 수 있도록 유도하는 것을 우선으로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ㅡㅡ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 밖에 화려하게 보이기 위한 그림자나 입체감을 주기 위한 깊이</a:t>
            </a:r>
            <a:r>
              <a:rPr lang="en-US" altLang="ko-KR" dirty="0"/>
              <a:t>, </a:t>
            </a:r>
            <a:r>
              <a:rPr lang="ko-KR" altLang="en-US" dirty="0"/>
              <a:t>반사 효과 등의 추가 효과는 배제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https://www.ssgpay.com/ -&gt; </a:t>
            </a:r>
            <a:r>
              <a:rPr lang="ko-KR" altLang="en-US" dirty="0"/>
              <a:t>서비스 소개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54969-3AA5-4060-8E3E-D308FEC2614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769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4E14784-C5FE-4142-BEBF-91EE6E2269B8}"/>
              </a:ext>
            </a:extLst>
          </p:cNvPr>
          <p:cNvSpPr/>
          <p:nvPr userDrawn="1"/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ctr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altLang="ko-KR" dirty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8D32-2CA6-4F06-A608-E4FDF4B81439}" type="datetimeFigureOut">
              <a:rPr lang="ko-KR" altLang="en-US" smtClean="0"/>
              <a:t>2021-12-29</a:t>
            </a:fld>
            <a:endParaRPr lang="ko-KR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C746A-977F-46BA-99FE-327DFFF990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017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C2596D8-1863-40BC-9B17-07CEE55A9380}"/>
              </a:ext>
            </a:extLst>
          </p:cNvPr>
          <p:cNvSpPr/>
          <p:nvPr userDrawn="1"/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8D32-2CA6-4F06-A608-E4FDF4B81439}" type="datetimeFigureOut">
              <a:rPr lang="ko-KR" altLang="en-US" smtClean="0"/>
              <a:t>2021-12-29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C746A-977F-46BA-99FE-327DFFF9906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55673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525E7F-4D00-4E8C-917B-4F767F6FBF17}"/>
              </a:ext>
            </a:extLst>
          </p:cNvPr>
          <p:cNvSpPr/>
          <p:nvPr userDrawn="1"/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8D32-2CA6-4F06-A608-E4FDF4B81439}" type="datetimeFigureOut">
              <a:rPr lang="ko-KR" altLang="en-US" smtClean="0"/>
              <a:t>2021-12-29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C746A-977F-46BA-99FE-327DFFF9906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63375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1841A-439D-43EE-B000-1F1273220BEE}"/>
              </a:ext>
            </a:extLst>
          </p:cNvPr>
          <p:cNvSpPr/>
          <p:nvPr userDrawn="1"/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900000"/>
          </a:xfrm>
        </p:spPr>
        <p:txBody>
          <a:bodyPr>
            <a:normAutofit/>
          </a:bodyPr>
          <a:lstStyle>
            <a:lvl1pPr>
              <a:defRPr sz="35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837" y="1345224"/>
            <a:ext cx="10434393" cy="4834914"/>
          </a:xfrm>
        </p:spPr>
        <p:txBody>
          <a:bodyPr/>
          <a:lstStyle>
            <a:lvl1pPr>
              <a:buClr>
                <a:schemeClr val="bg1"/>
              </a:buClr>
              <a:buSzPct val="100000"/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8D32-2CA6-4F06-A608-E4FDF4B81439}" type="datetimeFigureOut">
              <a:rPr lang="ko-KR" altLang="en-US" smtClean="0"/>
              <a:t>2021-12-29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C746A-977F-46BA-99FE-327DFFF9906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82571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9B57BD-A0A5-4A09-9781-2EE6E187EA2B}"/>
              </a:ext>
            </a:extLst>
          </p:cNvPr>
          <p:cNvSpPr/>
          <p:nvPr userDrawn="1"/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8D32-2CA6-4F06-A608-E4FDF4B81439}" type="datetimeFigureOut">
              <a:rPr lang="ko-KR" altLang="en-US" smtClean="0"/>
              <a:t>2021-12-29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C746A-977F-46BA-99FE-327DFFF9906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44817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F4D3E43-C92A-42EB-B46C-934B3E863AC6}"/>
              </a:ext>
            </a:extLst>
          </p:cNvPr>
          <p:cNvSpPr/>
          <p:nvPr userDrawn="1"/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8D32-2CA6-4F06-A608-E4FDF4B81439}" type="datetimeFigureOut">
              <a:rPr lang="ko-KR" altLang="en-US" smtClean="0"/>
              <a:t>2021-12-29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C746A-977F-46BA-99FE-327DFFF9906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42691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CBD6D2D-5959-4B97-8870-474626AA2C71}"/>
              </a:ext>
            </a:extLst>
          </p:cNvPr>
          <p:cNvSpPr/>
          <p:nvPr userDrawn="1"/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8D32-2CA6-4F06-A608-E4FDF4B81439}" type="datetimeFigureOut">
              <a:rPr lang="ko-KR" altLang="en-US" smtClean="0"/>
              <a:t>2021-12-29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C746A-977F-46BA-99FE-327DFFF9906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56906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0247BCA-CB10-4DA8-9CD7-EE3D681BF26E}"/>
              </a:ext>
            </a:extLst>
          </p:cNvPr>
          <p:cNvSpPr/>
          <p:nvPr userDrawn="1"/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8D32-2CA6-4F06-A608-E4FDF4B81439}" type="datetimeFigureOut">
              <a:rPr lang="ko-KR" altLang="en-US" smtClean="0"/>
              <a:t>2021-12-29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C746A-977F-46BA-99FE-327DFFF9906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00021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D2A21D2-582E-4292-9FD9-00DAEE9BA6F5}"/>
              </a:ext>
            </a:extLst>
          </p:cNvPr>
          <p:cNvSpPr/>
          <p:nvPr userDrawn="1"/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8D32-2CA6-4F06-A608-E4FDF4B81439}" type="datetimeFigureOut">
              <a:rPr lang="ko-KR" altLang="en-US" smtClean="0"/>
              <a:t>2021-12-29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C746A-977F-46BA-99FE-327DFFF9906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80830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F94FD6-30E2-4CAF-AD24-FEF833E26FE1}"/>
              </a:ext>
            </a:extLst>
          </p:cNvPr>
          <p:cNvSpPr/>
          <p:nvPr userDrawn="1"/>
        </p:nvSpPr>
        <p:spPr>
          <a:xfrm>
            <a:off x="0" y="0"/>
            <a:ext cx="1129284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2800" b="1" baseline="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8D32-2CA6-4F06-A608-E4FDF4B81439}" type="datetimeFigureOut">
              <a:rPr lang="ko-KR" altLang="en-US" smtClean="0"/>
              <a:t>2021-12-29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C746A-977F-46BA-99FE-327DFFF990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606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8E5188-DD38-4C3E-8B37-8BCB5507DE7F}"/>
              </a:ext>
            </a:extLst>
          </p:cNvPr>
          <p:cNvSpPr/>
          <p:nvPr userDrawn="1"/>
        </p:nvSpPr>
        <p:spPr>
          <a:xfrm>
            <a:off x="0" y="0"/>
            <a:ext cx="1129284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8D32-2CA6-4F06-A608-E4FDF4B81439}" type="datetimeFigureOut">
              <a:rPr lang="ko-KR" altLang="en-US" smtClean="0"/>
              <a:t>2021-12-29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C746A-977F-46BA-99FE-327DFFF990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922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FCCD7E7-087F-4790-9DBD-546AF9E2DAD7}"/>
              </a:ext>
            </a:extLst>
          </p:cNvPr>
          <p:cNvSpPr/>
          <p:nvPr userDrawn="1"/>
        </p:nvSpPr>
        <p:spPr>
          <a:xfrm>
            <a:off x="0" y="0"/>
            <a:ext cx="1129284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397124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62CF8D32-2CA6-4F06-A608-E4FDF4B81439}" type="datetimeFigureOut">
              <a:rPr lang="ko-KR" altLang="en-US" smtClean="0"/>
              <a:t>2021-12-29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E15C746A-977F-46BA-99FE-327DFFF990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416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6CE00-8EC1-4C9A-BFF0-F7EC1356C1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en-US" altLang="ko-KR" dirty="0"/>
              <a:t>Chapter2 – </a:t>
            </a:r>
            <a:r>
              <a:rPr lang="ko-KR" altLang="en-US" sz="3000" dirty="0"/>
              <a:t>플랫 디자인</a:t>
            </a:r>
            <a:r>
              <a:rPr lang="en-US" altLang="ko-KR" sz="3000" dirty="0"/>
              <a:t/>
            </a:r>
            <a:br>
              <a:rPr lang="en-US" altLang="ko-KR" sz="3000" dirty="0"/>
            </a:br>
            <a:r>
              <a:rPr lang="en-US" altLang="ko-KR" sz="3000" dirty="0"/>
              <a:t>                                                    (Flat Design)</a:t>
            </a:r>
            <a:endParaRPr lang="ko-KR" altLang="en-US" sz="3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A32BB6-D23E-45A4-ADB2-C083B43335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Clr>
                <a:schemeClr val="tx1"/>
              </a:buClr>
              <a:buSzPct val="100000"/>
              <a:buFontTx/>
              <a:buChar char="-"/>
            </a:pPr>
            <a:endParaRPr lang="ko-KR" altLang="en-US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6F4213-5EC1-4600-8817-F1649FF7F12E}"/>
              </a:ext>
            </a:extLst>
          </p:cNvPr>
          <p:cNvSpPr txBox="1"/>
          <p:nvPr/>
        </p:nvSpPr>
        <p:spPr>
          <a:xfrm>
            <a:off x="-235422" y="1527142"/>
            <a:ext cx="461665" cy="923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324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6E5C9-E1D4-4E83-947B-4A4BFEDF5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플랫 디자인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F4A3D-50C3-4606-A31E-7BC98CC1A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ko-KR" altLang="en-US" sz="3000" dirty="0">
                <a:solidFill>
                  <a:schemeClr val="bg1"/>
                </a:solidFill>
              </a:rPr>
              <a:t>사용성을 위한 단순함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010448-48A0-4F31-AE5E-465EDC3FD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37" y="2315141"/>
            <a:ext cx="8182995" cy="424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44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6E5C9-E1D4-4E83-947B-4A4BFEDF5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플랫 디자인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F4A3D-50C3-4606-A31E-7BC98CC1A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ko-KR" altLang="en-US" sz="3000" dirty="0">
                <a:solidFill>
                  <a:schemeClr val="bg1"/>
                </a:solidFill>
              </a:rPr>
              <a:t>색상의 활용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9AF901-54E9-4DE3-A18D-410CA8903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37" y="2278063"/>
            <a:ext cx="6384680" cy="437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165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487E3A-11D3-430C-AFBC-AD28F6233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37" y="2278063"/>
            <a:ext cx="6993195" cy="43739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F6E5C9-E1D4-4E83-947B-4A4BFEDF5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플랫 디자인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F4A3D-50C3-4606-A31E-7BC98CC1A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ko-KR" altLang="en-US" sz="3000" dirty="0">
                <a:solidFill>
                  <a:schemeClr val="bg1"/>
                </a:solidFill>
              </a:rPr>
              <a:t>색상의 활용</a:t>
            </a:r>
          </a:p>
        </p:txBody>
      </p:sp>
    </p:spTree>
    <p:extLst>
      <p:ext uri="{BB962C8B-B14F-4D97-AF65-F5344CB8AC3E}">
        <p14:creationId xmlns:p14="http://schemas.microsoft.com/office/powerpoint/2010/main" val="2799954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6E5C9-E1D4-4E83-947B-4A4BFEDF5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플랫 디자인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F4A3D-50C3-4606-A31E-7BC98CC1A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ko-KR" altLang="en-US" sz="3000" dirty="0">
                <a:solidFill>
                  <a:schemeClr val="bg1"/>
                </a:solidFill>
              </a:rPr>
              <a:t>간결하면서 인상적인 타이포그래피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5F106A-2340-408B-A406-8BB014D07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38" y="2298700"/>
            <a:ext cx="7399406" cy="442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501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6E5C9-E1D4-4E83-947B-4A4BFEDF5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플랫 디자인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F4A3D-50C3-4606-A31E-7BC98CC1A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ko-KR" altLang="en-US" sz="3000" dirty="0">
                <a:solidFill>
                  <a:schemeClr val="bg1"/>
                </a:solidFill>
              </a:rPr>
              <a:t>머티리얼 디자인 </a:t>
            </a:r>
            <a:r>
              <a:rPr lang="en-US" altLang="ko-KR" sz="3000" dirty="0">
                <a:solidFill>
                  <a:schemeClr val="bg1"/>
                </a:solidFill>
              </a:rPr>
              <a:t>( Material Design ) : </a:t>
            </a:r>
            <a:r>
              <a:rPr lang="ko-KR" altLang="en-US" sz="3000" dirty="0">
                <a:solidFill>
                  <a:schemeClr val="bg1"/>
                </a:solidFill>
              </a:rPr>
              <a:t>웹과 앱을 통틀어</a:t>
            </a:r>
            <a:r>
              <a:rPr lang="en-US" altLang="ko-KR" sz="3000" dirty="0">
                <a:solidFill>
                  <a:schemeClr val="bg1"/>
                </a:solidFill>
              </a:rPr>
              <a:t/>
            </a:r>
            <a:br>
              <a:rPr lang="en-US" altLang="ko-KR" sz="3000" dirty="0">
                <a:solidFill>
                  <a:schemeClr val="bg1"/>
                </a:solidFill>
              </a:rPr>
            </a:br>
            <a:r>
              <a:rPr lang="en-US" altLang="ko-KR" sz="3000" dirty="0">
                <a:solidFill>
                  <a:schemeClr val="bg1"/>
                </a:solidFill>
              </a:rPr>
              <a:t>  </a:t>
            </a:r>
            <a:r>
              <a:rPr lang="ko-KR" altLang="en-US" sz="3000" dirty="0">
                <a:solidFill>
                  <a:schemeClr val="bg1"/>
                </a:solidFill>
              </a:rPr>
              <a:t>모든 환경에서 사용자 경험</a:t>
            </a:r>
            <a:r>
              <a:rPr lang="en-US" altLang="ko-KR" sz="3000" dirty="0">
                <a:solidFill>
                  <a:schemeClr val="bg1"/>
                </a:solidFill>
              </a:rPr>
              <a:t>(UI/</a:t>
            </a:r>
            <a:r>
              <a:rPr lang="en-US" altLang="ko-KR" sz="3000" dirty="0" err="1">
                <a:solidFill>
                  <a:schemeClr val="bg1"/>
                </a:solidFill>
              </a:rPr>
              <a:t>UX</a:t>
            </a:r>
            <a:r>
              <a:rPr lang="en-US" altLang="ko-KR" sz="3000" dirty="0">
                <a:solidFill>
                  <a:schemeClr val="bg1"/>
                </a:solidFill>
              </a:rPr>
              <a:t>)</a:t>
            </a:r>
            <a:r>
              <a:rPr lang="ko-KR" altLang="en-US" sz="3000" dirty="0">
                <a:solidFill>
                  <a:schemeClr val="bg1"/>
                </a:solidFill>
              </a:rPr>
              <a:t>을 하나로 묶기 위해</a:t>
            </a:r>
            <a:r>
              <a:rPr lang="en-US" altLang="ko-KR" sz="3000" dirty="0">
                <a:solidFill>
                  <a:schemeClr val="bg1"/>
                </a:solidFill>
              </a:rPr>
              <a:t/>
            </a:r>
            <a:br>
              <a:rPr lang="en-US" altLang="ko-KR" sz="3000" dirty="0">
                <a:solidFill>
                  <a:schemeClr val="bg1"/>
                </a:solidFill>
              </a:rPr>
            </a:br>
            <a:r>
              <a:rPr lang="en-US" altLang="ko-KR" sz="3000" dirty="0">
                <a:solidFill>
                  <a:schemeClr val="bg1"/>
                </a:solidFill>
              </a:rPr>
              <a:t>  </a:t>
            </a:r>
            <a:r>
              <a:rPr lang="ko-KR" altLang="en-US" sz="3000" dirty="0">
                <a:solidFill>
                  <a:schemeClr val="bg1"/>
                </a:solidFill>
              </a:rPr>
              <a:t>구글이 제시한 디자인 방법</a:t>
            </a:r>
          </a:p>
        </p:txBody>
      </p:sp>
    </p:spTree>
    <p:extLst>
      <p:ext uri="{BB962C8B-B14F-4D97-AF65-F5344CB8AC3E}">
        <p14:creationId xmlns:p14="http://schemas.microsoft.com/office/powerpoint/2010/main" val="4288648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6E5C9-E1D4-4E83-947B-4A4BFEDF5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플랫 디자인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7642DD-566D-46CD-A872-D6A1B67E0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574" y="1345224"/>
            <a:ext cx="8258851" cy="521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18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6E5C9-E1D4-4E83-947B-4A4BFEDF5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플랫 디자인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E32CBFA-6E76-4FCB-A42F-8A8E16070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345224"/>
            <a:ext cx="10434393" cy="4834914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ko-KR" altLang="en-US" sz="3000" dirty="0">
                <a:solidFill>
                  <a:schemeClr val="bg1"/>
                </a:solidFill>
              </a:rPr>
              <a:t>카드형 디자인 </a:t>
            </a:r>
            <a:r>
              <a:rPr lang="en-US" altLang="ko-KR" sz="3000" dirty="0">
                <a:solidFill>
                  <a:schemeClr val="bg1"/>
                </a:solidFill>
              </a:rPr>
              <a:t>: </a:t>
            </a:r>
            <a:r>
              <a:rPr lang="ko-KR" altLang="en-US" sz="3000" dirty="0">
                <a:solidFill>
                  <a:schemeClr val="bg1"/>
                </a:solidFill>
              </a:rPr>
              <a:t>정보량에 따라 컨텐츠의 크기가 조절되</a:t>
            </a:r>
            <a:r>
              <a:rPr lang="en-US" altLang="ko-KR" sz="3000" dirty="0">
                <a:solidFill>
                  <a:schemeClr val="bg1"/>
                </a:solidFill>
              </a:rPr>
              <a:t/>
            </a:r>
            <a:br>
              <a:rPr lang="en-US" altLang="ko-KR" sz="3000" dirty="0">
                <a:solidFill>
                  <a:schemeClr val="bg1"/>
                </a:solidFill>
              </a:rPr>
            </a:br>
            <a:r>
              <a:rPr lang="en-US" altLang="ko-KR" sz="3000" dirty="0">
                <a:solidFill>
                  <a:schemeClr val="bg1"/>
                </a:solidFill>
              </a:rPr>
              <a:t>  </a:t>
            </a:r>
            <a:r>
              <a:rPr lang="ko-KR" altLang="en-US" sz="3000" dirty="0">
                <a:solidFill>
                  <a:schemeClr val="bg1"/>
                </a:solidFill>
              </a:rPr>
              <a:t>컨텐츠에 집중 할 수 있는 디자인</a:t>
            </a:r>
          </a:p>
        </p:txBody>
      </p:sp>
    </p:spTree>
    <p:extLst>
      <p:ext uri="{BB962C8B-B14F-4D97-AF65-F5344CB8AC3E}">
        <p14:creationId xmlns:p14="http://schemas.microsoft.com/office/powerpoint/2010/main" val="1161078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6E5C9-E1D4-4E83-947B-4A4BFEDF5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플랫 디자인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693ECF-4406-4AC3-ADF0-D50C93AF6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385" y="1414870"/>
            <a:ext cx="5955229" cy="52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226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F3CD253-386D-4F6B-9A61-BE376FD02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333" y="1414871"/>
            <a:ext cx="6579331" cy="52159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F6E5C9-E1D4-4E83-947B-4A4BFEDF5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플랫 디자인</a:t>
            </a:r>
          </a:p>
        </p:txBody>
      </p:sp>
    </p:spTree>
    <p:extLst>
      <p:ext uri="{BB962C8B-B14F-4D97-AF65-F5344CB8AC3E}">
        <p14:creationId xmlns:p14="http://schemas.microsoft.com/office/powerpoint/2010/main" val="339225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6E5C9-E1D4-4E83-947B-4A4BFEDF5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플랫 디자인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F50B82-5709-41E2-AB49-3D058CBB3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107" y="1414871"/>
            <a:ext cx="4543514" cy="51489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D5BD77-BF86-4F7A-BC9C-6B336E7568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892" b="6667"/>
          <a:stretch/>
        </p:blipFill>
        <p:spPr>
          <a:xfrm>
            <a:off x="1361717" y="1414871"/>
            <a:ext cx="2524011" cy="514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08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B4571-5CB5-44B8-9277-AC8A0281E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플랫 디자인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7FB33-60AF-40A6-8BD3-8A4051888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ko-KR" sz="3000" dirty="0">
                <a:solidFill>
                  <a:schemeClr val="bg1"/>
                </a:solidFill>
              </a:rPr>
              <a:t>Flat : </a:t>
            </a:r>
            <a:r>
              <a:rPr lang="ko-KR" altLang="en-US" sz="3000" dirty="0">
                <a:solidFill>
                  <a:schemeClr val="bg1"/>
                </a:solidFill>
              </a:rPr>
              <a:t>평평하다</a:t>
            </a:r>
            <a:r>
              <a:rPr lang="en-US" altLang="ko-KR" sz="3000" dirty="0">
                <a:solidFill>
                  <a:schemeClr val="bg1"/>
                </a:solidFill>
              </a:rPr>
              <a:t>. </a:t>
            </a:r>
            <a:r>
              <a:rPr lang="ko-KR" altLang="en-US" sz="3000" dirty="0">
                <a:solidFill>
                  <a:schemeClr val="bg1"/>
                </a:solidFill>
              </a:rPr>
              <a:t>납작하다</a:t>
            </a:r>
            <a:r>
              <a:rPr lang="en-US" altLang="ko-KR" sz="3000" dirty="0">
                <a:solidFill>
                  <a:schemeClr val="bg1"/>
                </a:solidFill>
              </a:rPr>
              <a:t>.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A72CB9-DC69-409D-A23F-F85B7B5C0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742" y="2462886"/>
            <a:ext cx="8164513" cy="408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03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6E5C9-E1D4-4E83-947B-4A4BFEDF5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플랫 디자인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689205-9535-4585-93AC-BFA90F03F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089" y="1390650"/>
            <a:ext cx="8877821" cy="524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74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6E5C9-E1D4-4E83-947B-4A4BFEDF5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플랫 디자인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69D357-BE5A-46D4-A7E7-D1C54861D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840" y="294198"/>
            <a:ext cx="5976288" cy="626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79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6E5C9-E1D4-4E83-947B-4A4BFEDF5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플랫 디자인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CC4321-7335-487F-9119-5EA148B13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994" y="1459313"/>
            <a:ext cx="6572012" cy="21234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1AB98B-A695-42A1-ABE3-BF9E778E28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9"/>
          <a:stretch/>
        </p:blipFill>
        <p:spPr>
          <a:xfrm>
            <a:off x="2809994" y="3847921"/>
            <a:ext cx="6572012" cy="288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71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6E5C9-E1D4-4E83-947B-4A4BFEDF5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플랫 디자인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E9C64C-8DF0-449B-B78F-AE31D8E2E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041" y="648828"/>
            <a:ext cx="7338810" cy="556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96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6E5C9-E1D4-4E83-947B-4A4BFEDF5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플랫 디자인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E32CBFA-6E76-4FCB-A42F-8A8E16070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345224"/>
            <a:ext cx="10434393" cy="4834914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ko-KR" altLang="en-US" sz="3000" dirty="0">
                <a:solidFill>
                  <a:schemeClr val="bg1"/>
                </a:solidFill>
              </a:rPr>
              <a:t>단점 </a:t>
            </a:r>
            <a:r>
              <a:rPr lang="en-US" altLang="ko-KR" sz="3000" dirty="0">
                <a:solidFill>
                  <a:schemeClr val="bg1"/>
                </a:solidFill>
              </a:rPr>
              <a:t>: </a:t>
            </a:r>
            <a:r>
              <a:rPr lang="ko-KR" altLang="en-US" sz="3000" dirty="0">
                <a:solidFill>
                  <a:schemeClr val="bg1"/>
                </a:solidFill>
              </a:rPr>
              <a:t>레이아웃에 큰 변화를 줄 수 없기 때문에 비슷한</a:t>
            </a:r>
            <a:r>
              <a:rPr lang="en-US" altLang="ko-KR" sz="3000" dirty="0">
                <a:solidFill>
                  <a:schemeClr val="bg1"/>
                </a:solidFill>
              </a:rPr>
              <a:t/>
            </a:r>
            <a:br>
              <a:rPr lang="en-US" altLang="ko-KR" sz="3000" dirty="0">
                <a:solidFill>
                  <a:schemeClr val="bg1"/>
                </a:solidFill>
              </a:rPr>
            </a:br>
            <a:r>
              <a:rPr lang="en-US" altLang="ko-KR" sz="3000" dirty="0">
                <a:solidFill>
                  <a:schemeClr val="bg1"/>
                </a:solidFill>
              </a:rPr>
              <a:t>  </a:t>
            </a:r>
            <a:r>
              <a:rPr lang="ko-KR" altLang="en-US" sz="3000" dirty="0">
                <a:solidFill>
                  <a:schemeClr val="bg1"/>
                </a:solidFill>
              </a:rPr>
              <a:t>레이아웃의 페이지를 보게 됨</a:t>
            </a:r>
          </a:p>
        </p:txBody>
      </p:sp>
    </p:spTree>
    <p:extLst>
      <p:ext uri="{BB962C8B-B14F-4D97-AF65-F5344CB8AC3E}">
        <p14:creationId xmlns:p14="http://schemas.microsoft.com/office/powerpoint/2010/main" val="2412673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A05B81-479B-4EC1-BDF5-F2DA76417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1580614"/>
            <a:ext cx="9692640" cy="29389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DB4571-5CB5-44B8-9277-AC8A0281E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플랫 디자인</a:t>
            </a:r>
          </a:p>
        </p:txBody>
      </p:sp>
    </p:spTree>
    <p:extLst>
      <p:ext uri="{BB962C8B-B14F-4D97-AF65-F5344CB8AC3E}">
        <p14:creationId xmlns:p14="http://schemas.microsoft.com/office/powerpoint/2010/main" val="173602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A68E47-9F05-4813-B942-D4D05E0AE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3" y="1580614"/>
            <a:ext cx="9668256" cy="4402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DB4571-5CB5-44B8-9277-AC8A0281E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플랫 디자인</a:t>
            </a:r>
          </a:p>
        </p:txBody>
      </p:sp>
    </p:spTree>
    <p:extLst>
      <p:ext uri="{BB962C8B-B14F-4D97-AF65-F5344CB8AC3E}">
        <p14:creationId xmlns:p14="http://schemas.microsoft.com/office/powerpoint/2010/main" val="3824923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A345E9-7656-40A3-8466-F2C2BBCBC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1" y="1580614"/>
            <a:ext cx="9668256" cy="50229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DB4571-5CB5-44B8-9277-AC8A0281E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플랫 디자인</a:t>
            </a:r>
          </a:p>
        </p:txBody>
      </p:sp>
    </p:spTree>
    <p:extLst>
      <p:ext uri="{BB962C8B-B14F-4D97-AF65-F5344CB8AC3E}">
        <p14:creationId xmlns:p14="http://schemas.microsoft.com/office/powerpoint/2010/main" val="3232433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6E5C9-E1D4-4E83-947B-4A4BFEDF5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플랫 디자인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F4A3D-50C3-4606-A31E-7BC98CC1A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ko-KR" altLang="en-US" sz="3000" dirty="0">
                <a:solidFill>
                  <a:schemeClr val="bg1"/>
                </a:solidFill>
              </a:rPr>
              <a:t>스큐어모피즘 </a:t>
            </a:r>
            <a:r>
              <a:rPr lang="en-US" altLang="ko-KR" sz="3000" dirty="0">
                <a:solidFill>
                  <a:schemeClr val="bg1"/>
                </a:solidFill>
              </a:rPr>
              <a:t>(Skeuomorphism) </a:t>
            </a:r>
            <a:r>
              <a:rPr lang="ko-KR" altLang="en-US" sz="3000" dirty="0">
                <a:solidFill>
                  <a:schemeClr val="bg1"/>
                </a:solidFill>
              </a:rPr>
              <a:t>디자인</a:t>
            </a:r>
            <a:r>
              <a:rPr lang="en-US" altLang="ko-KR" sz="3000" dirty="0">
                <a:solidFill>
                  <a:schemeClr val="bg1"/>
                </a:solidFill>
              </a:rPr>
              <a:t/>
            </a:r>
            <a:br>
              <a:rPr lang="en-US" altLang="ko-KR" sz="3000" dirty="0">
                <a:solidFill>
                  <a:schemeClr val="bg1"/>
                </a:solidFill>
              </a:rPr>
            </a:br>
            <a:r>
              <a:rPr lang="en-US" altLang="ko-KR" sz="3000" dirty="0">
                <a:solidFill>
                  <a:schemeClr val="bg1"/>
                </a:solidFill>
              </a:rPr>
              <a:t>  </a:t>
            </a:r>
            <a:r>
              <a:rPr lang="ko-KR" altLang="en-US" sz="3000" dirty="0">
                <a:solidFill>
                  <a:schemeClr val="bg1"/>
                </a:solidFill>
              </a:rPr>
              <a:t>실제 존재하는 사물을 그대로 본떠 디자인에 반영하는 것</a:t>
            </a:r>
          </a:p>
        </p:txBody>
      </p:sp>
    </p:spTree>
    <p:extLst>
      <p:ext uri="{BB962C8B-B14F-4D97-AF65-F5344CB8AC3E}">
        <p14:creationId xmlns:p14="http://schemas.microsoft.com/office/powerpoint/2010/main" val="1211229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6E5C9-E1D4-4E83-947B-4A4BFEDF5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플랫 디자인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A28AF6-84B7-4B8F-B96E-49E9F49F3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928" y="294198"/>
            <a:ext cx="6619901" cy="626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959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6E5C9-E1D4-4E83-947B-4A4BFEDF5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플랫 디자인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364B44-E881-4DE6-83E7-0125BBB99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912" y="1785257"/>
            <a:ext cx="6004559" cy="446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90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6E5C9-E1D4-4E83-947B-4A4BFEDF5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플랫 디자인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F4A3D-50C3-4606-A31E-7BC98CC1A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ko-KR" altLang="en-US" sz="3000" dirty="0">
                <a:solidFill>
                  <a:schemeClr val="bg1"/>
                </a:solidFill>
              </a:rPr>
              <a:t>사용성을 위한 단순함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E287AA-55AA-4AD4-B76D-74E3A6393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37" y="2315141"/>
            <a:ext cx="8631219" cy="424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923409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7B713C7F-58B7-4AE9-B361-B13EB9EC4C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382</TotalTime>
  <Words>1417</Words>
  <Application>Microsoft Office PowerPoint</Application>
  <PresentationFormat>와이드스크린</PresentationFormat>
  <Paragraphs>297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맑은 고딕</vt:lpstr>
      <vt:lpstr>Arial</vt:lpstr>
      <vt:lpstr>Century Schoolbook</vt:lpstr>
      <vt:lpstr>Wingdings 2</vt:lpstr>
      <vt:lpstr>View</vt:lpstr>
      <vt:lpstr>Chapter2 – 플랫 디자인                                                     (Flat Design)</vt:lpstr>
      <vt:lpstr>플랫 디자인</vt:lpstr>
      <vt:lpstr>플랫 디자인</vt:lpstr>
      <vt:lpstr>플랫 디자인</vt:lpstr>
      <vt:lpstr>플랫 디자인</vt:lpstr>
      <vt:lpstr>플랫 디자인</vt:lpstr>
      <vt:lpstr>플랫 디자인</vt:lpstr>
      <vt:lpstr>플랫 디자인</vt:lpstr>
      <vt:lpstr>플랫 디자인</vt:lpstr>
      <vt:lpstr>플랫 디자인</vt:lpstr>
      <vt:lpstr>플랫 디자인</vt:lpstr>
      <vt:lpstr>플랫 디자인</vt:lpstr>
      <vt:lpstr>플랫 디자인</vt:lpstr>
      <vt:lpstr>플랫 디자인</vt:lpstr>
      <vt:lpstr>플랫 디자인</vt:lpstr>
      <vt:lpstr>플랫 디자인</vt:lpstr>
      <vt:lpstr>플랫 디자인</vt:lpstr>
      <vt:lpstr>플랫 디자인</vt:lpstr>
      <vt:lpstr>플랫 디자인</vt:lpstr>
      <vt:lpstr>플랫 디자인</vt:lpstr>
      <vt:lpstr>플랫 디자인</vt:lpstr>
      <vt:lpstr>플랫 디자인</vt:lpstr>
      <vt:lpstr>플랫 디자인</vt:lpstr>
      <vt:lpstr>플랫 디자인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yichangshin</dc:creator>
  <cp:lastModifiedBy>User</cp:lastModifiedBy>
  <cp:revision>93</cp:revision>
  <dcterms:created xsi:type="dcterms:W3CDTF">2021-11-25T07:00:23Z</dcterms:created>
  <dcterms:modified xsi:type="dcterms:W3CDTF">2021-12-29T08:43:57Z</dcterms:modified>
</cp:coreProperties>
</file>